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No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regular.fntdata"/><Relationship Id="rId20" Type="http://schemas.openxmlformats.org/officeDocument/2006/relationships/slide" Target="slides/slide13.xml"/><Relationship Id="rId42" Type="http://schemas.openxmlformats.org/officeDocument/2006/relationships/font" Target="fonts/NotoSans-italic.fntdata"/><Relationship Id="rId41" Type="http://schemas.openxmlformats.org/officeDocument/2006/relationships/font" Target="fonts/Noto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Noto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8ffc9ec5e02a95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8ffc9ec5e02a95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42213475e_3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a42213475e_3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42213475e_3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a42213475e_3_6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8ffc9ec5e02a95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8ffc9ec5e02a95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42213475e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42213475e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42213475e_3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a42213475e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42213475e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42213475e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42213475e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42213475e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42213475e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42213475e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42213475e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42213475e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42213475e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42213475e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8ffc9ec5e02a9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8ffc9ec5e02a9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42213475e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42213475e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42213475e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42213475e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42213475e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42213475e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42213475e_3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a42213475e_3_9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42213475e_3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a42213475e_3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42213475e_3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a42213475e_3_9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42213475e_3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a42213475e_3_9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42213475e_3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a42213475e_3_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42213475e_3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a42213475e_3_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42213475e_3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a42213475e_3_10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ffc9ec5e02a95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ffc9ec5e02a95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ffc9ec5e02a95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ffc9ec5e02a95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8ffc9ec5e02a95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8ffc9ec5e02a95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8ffc9ec5e02a95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8ffc9ec5e02a95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42213475e_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42213475e_3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42213475e_3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a42213475e_3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42213475e_3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a42213475e_3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42213475e_3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a42213475e_3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42213475e_3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a42213475e_3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8001" y="2025650"/>
            <a:ext cx="64476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/>
        </p:nvSpPr>
        <p:spPr>
          <a:xfrm>
            <a:off x="3657600" y="0"/>
            <a:ext cx="16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B8B86E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09" name="Google Shape;109;p27"/>
          <p:cNvSpPr txBox="1"/>
          <p:nvPr>
            <p:ph type="title"/>
          </p:nvPr>
        </p:nvSpPr>
        <p:spPr>
          <a:xfrm>
            <a:off x="346075" y="239316"/>
            <a:ext cx="845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346075" y="959644"/>
            <a:ext cx="8458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2973388" y="4914900"/>
            <a:ext cx="3200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896100" y="4914900"/>
            <a:ext cx="1905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E5C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92E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9"/>
          <p:cNvGrpSpPr/>
          <p:nvPr/>
        </p:nvGrpSpPr>
        <p:grpSpPr>
          <a:xfrm>
            <a:off x="-78" y="-6350"/>
            <a:ext cx="9144178" cy="5149935"/>
            <a:chOff x="-104" y="-8467"/>
            <a:chExt cx="12192237" cy="6866580"/>
          </a:xfrm>
        </p:grpSpPr>
        <p:cxnSp>
          <p:nvCxnSpPr>
            <p:cNvPr id="132" name="Google Shape;132;p2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29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4" name="Google Shape;134;p2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35" name="Google Shape;135;p29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36" name="Google Shape;136;p29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38" name="Google Shape;138;p29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</p:sp>
        <p:sp>
          <p:nvSpPr>
            <p:cNvPr id="139" name="Google Shape;139;p29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40" name="Google Shape;140;p29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9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9"/>
          <p:cNvSpPr txBox="1"/>
          <p:nvPr>
            <p:ph type="ctrTitle"/>
          </p:nvPr>
        </p:nvSpPr>
        <p:spPr>
          <a:xfrm>
            <a:off x="1130300" y="1803401"/>
            <a:ext cx="5825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1130300" y="3038125"/>
            <a:ext cx="5825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508001" y="2025650"/>
            <a:ext cx="64476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508001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3817478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506809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69" name="Google Shape;169;p33"/>
          <p:cNvSpPr txBox="1"/>
          <p:nvPr>
            <p:ph idx="2" type="body"/>
          </p:nvPr>
        </p:nvSpPr>
        <p:spPr>
          <a:xfrm>
            <a:off x="506809" y="2052934"/>
            <a:ext cx="31392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3" type="body"/>
          </p:nvPr>
        </p:nvSpPr>
        <p:spPr>
          <a:xfrm>
            <a:off x="3816287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71" name="Google Shape;171;p33"/>
          <p:cNvSpPr txBox="1"/>
          <p:nvPr>
            <p:ph idx="4" type="body"/>
          </p:nvPr>
        </p:nvSpPr>
        <p:spPr>
          <a:xfrm>
            <a:off x="3816288" y="2052934"/>
            <a:ext cx="31392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508001" y="1123953"/>
            <a:ext cx="2890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570346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87" name="Google Shape;187;p36"/>
          <p:cNvSpPr txBox="1"/>
          <p:nvPr>
            <p:ph idx="2" type="body"/>
          </p:nvPr>
        </p:nvSpPr>
        <p:spPr>
          <a:xfrm>
            <a:off x="508001" y="2082802"/>
            <a:ext cx="28908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188" name="Google Shape;188;p36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6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6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7"/>
          <p:cNvSpPr/>
          <p:nvPr>
            <p:ph idx="2" type="pic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508000" y="4025504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5" name="Google Shape;195;p37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7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508001" y="3352800"/>
            <a:ext cx="64476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698501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1024604" y="2724150"/>
            <a:ext cx="541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2" type="body"/>
          </p:nvPr>
        </p:nvSpPr>
        <p:spPr>
          <a:xfrm>
            <a:off x="508001" y="3352800"/>
            <a:ext cx="64476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9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406402" y="59278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212" name="Google Shape;212;p39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40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698501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1"/>
          <p:cNvSpPr txBox="1"/>
          <p:nvPr/>
        </p:nvSpPr>
        <p:spPr>
          <a:xfrm>
            <a:off x="406402" y="59278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227" name="Google Shape;227;p41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514349" y="457200"/>
            <a:ext cx="64410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 rot="5400000">
            <a:off x="2276402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38" name="Google Shape;238;p4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 rot="5400000">
            <a:off x="4495662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 rot="5400000">
            <a:off x="1186264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44" name="Google Shape;244;p4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8"/>
          <p:cNvGrpSpPr/>
          <p:nvPr/>
        </p:nvGrpSpPr>
        <p:grpSpPr>
          <a:xfrm>
            <a:off x="0" y="-6350"/>
            <a:ext cx="9144100" cy="5149935"/>
            <a:chOff x="0" y="-8467"/>
            <a:chExt cx="12192133" cy="6866580"/>
          </a:xfrm>
        </p:grpSpPr>
        <p:cxnSp>
          <p:nvCxnSpPr>
            <p:cNvPr id="115" name="Google Shape;115;p2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28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" name="Google Shape;117;p2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18" name="Google Shape;118;p28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9" name="Google Shape;119;p28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21" name="Google Shape;121;p28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</p:sp>
        <p:sp>
          <p:nvSpPr>
            <p:cNvPr id="122" name="Google Shape;122;p28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23" name="Google Shape;123;p28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2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hyperlink" Target="https://opensensorhub.github.io/osh-js/dev/showcase-dev/" TargetMode="External"/><Relationship Id="rId5" Type="http://schemas.openxmlformats.org/officeDocument/2006/relationships/image" Target="../media/image14.jpg"/><Relationship Id="rId6" Type="http://schemas.openxmlformats.org/officeDocument/2006/relationships/hyperlink" Target="https://opensensorhub.github.io/osh-js/dev/showcase/cesium-location-path.html" TargetMode="External"/><Relationship Id="rId7" Type="http://schemas.openxmlformats.org/officeDocument/2006/relationships/hyperlink" Target="https://opensensorhub.github.io/osh-js/dev/showcase-dev/datasource-sweapifetch.html" TargetMode="External"/><Relationship Id="rId8" Type="http://schemas.openxmlformats.org/officeDocument/2006/relationships/hyperlink" Target="https://opensensorhub.github.io/osh-js/dev/showcas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c/OpenSensorHubOrg2015/video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botts-inc.com/jobs/" TargetMode="External"/><Relationship Id="rId5" Type="http://schemas.openxmlformats.org/officeDocument/2006/relationships/hyperlink" Target="mailto:work@botts-inc.com" TargetMode="External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mailto:mike.botts@botts-inc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Code.Sip.Repeat 3.0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SE101 – Object Oriented Programming</a:t>
            </a:r>
            <a:endParaRPr/>
          </a:p>
        </p:txBody>
      </p:sp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603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Object-oriented programming is a programming paradigm, or classification, that organizes a group of data attributes with functions or methods into a unit, known as an object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Typically, OOP languages are class-based, meaning a class defines the data attributes and functions as a blueprint for creating objects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b="1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Method:</a:t>
            </a: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 A method is a function that performs a task or action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Update Richards Age, etc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b="1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Attribute:</a:t>
            </a: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 This structure stores information about an object and defines its state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Richard is 51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Richards birthplace is Dayton, Ohio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381000" y="342900"/>
            <a:ext cx="4835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Build the Data Types</a:t>
            </a:r>
            <a:endParaRPr/>
          </a:p>
        </p:txBody>
      </p:sp>
      <p:grpSp>
        <p:nvGrpSpPr>
          <p:cNvPr id="324" name="Google Shape;324;p55"/>
          <p:cNvGrpSpPr/>
          <p:nvPr/>
        </p:nvGrpSpPr>
        <p:grpSpPr>
          <a:xfrm>
            <a:off x="1438726" y="1288481"/>
            <a:ext cx="4416312" cy="3396300"/>
            <a:chOff x="446339" y="2132"/>
            <a:chExt cx="5888416" cy="4528400"/>
          </a:xfrm>
        </p:grpSpPr>
        <p:sp>
          <p:nvSpPr>
            <p:cNvPr id="325" name="Google Shape;325;p55"/>
            <p:cNvSpPr/>
            <p:nvPr/>
          </p:nvSpPr>
          <p:spPr>
            <a:xfrm>
              <a:off x="3390589" y="863024"/>
              <a:ext cx="2083500" cy="361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6" name="Google Shape;326;p55"/>
            <p:cNvSpPr/>
            <p:nvPr/>
          </p:nvSpPr>
          <p:spPr>
            <a:xfrm>
              <a:off x="2701876" y="2085491"/>
              <a:ext cx="258300" cy="201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7" name="Google Shape;327;p55"/>
            <p:cNvSpPr/>
            <p:nvPr/>
          </p:nvSpPr>
          <p:spPr>
            <a:xfrm>
              <a:off x="2701876" y="2085491"/>
              <a:ext cx="258300" cy="792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8" name="Google Shape;328;p55"/>
            <p:cNvSpPr/>
            <p:nvPr/>
          </p:nvSpPr>
          <p:spPr>
            <a:xfrm>
              <a:off x="3344869" y="863024"/>
              <a:ext cx="91500" cy="3615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9" name="Google Shape;329;p55"/>
            <p:cNvSpPr/>
            <p:nvPr/>
          </p:nvSpPr>
          <p:spPr>
            <a:xfrm>
              <a:off x="618517" y="2085491"/>
              <a:ext cx="258300" cy="2014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0" name="Google Shape;330;p55"/>
            <p:cNvSpPr/>
            <p:nvPr/>
          </p:nvSpPr>
          <p:spPr>
            <a:xfrm>
              <a:off x="618517" y="2085491"/>
              <a:ext cx="258300" cy="792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1" name="Google Shape;331;p55"/>
            <p:cNvSpPr/>
            <p:nvPr/>
          </p:nvSpPr>
          <p:spPr>
            <a:xfrm>
              <a:off x="1307231" y="863024"/>
              <a:ext cx="2083500" cy="3615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2" name="Google Shape;332;p55"/>
            <p:cNvSpPr/>
            <p:nvPr/>
          </p:nvSpPr>
          <p:spPr>
            <a:xfrm>
              <a:off x="2529697" y="2132"/>
              <a:ext cx="1721700" cy="861000"/>
            </a:xfrm>
            <a:prstGeom prst="rect">
              <a:avLst/>
            </a:prstGeom>
            <a:solidFill>
              <a:srgbClr val="AD4C1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5"/>
            <p:cNvSpPr txBox="1"/>
            <p:nvPr/>
          </p:nvSpPr>
          <p:spPr>
            <a:xfrm>
              <a:off x="2529697" y="2132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Scoreboard</a:t>
              </a:r>
              <a:endParaRPr sz="1100"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446339" y="1224599"/>
              <a:ext cx="1721700" cy="861000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5"/>
            <p:cNvSpPr txBox="1"/>
            <p:nvPr/>
          </p:nvSpPr>
          <p:spPr>
            <a:xfrm>
              <a:off x="446339" y="1224599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Game 1</a:t>
              </a:r>
              <a:endParaRPr sz="1100"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876785" y="2447065"/>
              <a:ext cx="1721700" cy="861000"/>
            </a:xfrm>
            <a:prstGeom prst="rect">
              <a:avLst/>
            </a:prstGeom>
            <a:solidFill>
              <a:srgbClr val="AF8C1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5"/>
            <p:cNvSpPr txBox="1"/>
            <p:nvPr/>
          </p:nvSpPr>
          <p:spPr>
            <a:xfrm>
              <a:off x="876785" y="2447065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Team 1</a:t>
              </a:r>
              <a:endParaRPr sz="1100"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876785" y="3669532"/>
              <a:ext cx="1721700" cy="861000"/>
            </a:xfrm>
            <a:prstGeom prst="rect">
              <a:avLst/>
            </a:prstGeom>
            <a:solidFill>
              <a:srgbClr val="AF8C1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5"/>
            <p:cNvSpPr txBox="1"/>
            <p:nvPr/>
          </p:nvSpPr>
          <p:spPr>
            <a:xfrm>
              <a:off x="876785" y="3669532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Team 2</a:t>
              </a:r>
              <a:endParaRPr sz="1100"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2529697" y="1224599"/>
              <a:ext cx="1721700" cy="861000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5"/>
            <p:cNvSpPr txBox="1"/>
            <p:nvPr/>
          </p:nvSpPr>
          <p:spPr>
            <a:xfrm>
              <a:off x="2529697" y="1224599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Game 2</a:t>
              </a:r>
              <a:endParaRPr sz="1100"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2960143" y="2447065"/>
              <a:ext cx="1721700" cy="861000"/>
            </a:xfrm>
            <a:prstGeom prst="rect">
              <a:avLst/>
            </a:prstGeom>
            <a:solidFill>
              <a:srgbClr val="AF8C1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5"/>
            <p:cNvSpPr txBox="1"/>
            <p:nvPr/>
          </p:nvSpPr>
          <p:spPr>
            <a:xfrm>
              <a:off x="2960143" y="2447065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Team 1</a:t>
              </a:r>
              <a:endParaRPr sz="1100"/>
            </a:p>
          </p:txBody>
        </p:sp>
        <p:sp>
          <p:nvSpPr>
            <p:cNvPr id="344" name="Google Shape;344;p55"/>
            <p:cNvSpPr/>
            <p:nvPr/>
          </p:nvSpPr>
          <p:spPr>
            <a:xfrm>
              <a:off x="2960143" y="3669532"/>
              <a:ext cx="1721700" cy="861000"/>
            </a:xfrm>
            <a:prstGeom prst="rect">
              <a:avLst/>
            </a:prstGeom>
            <a:solidFill>
              <a:srgbClr val="AF8C1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5"/>
            <p:cNvSpPr txBox="1"/>
            <p:nvPr/>
          </p:nvSpPr>
          <p:spPr>
            <a:xfrm>
              <a:off x="2960143" y="3669532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Team 2</a:t>
              </a:r>
              <a:endParaRPr sz="1100"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4613055" y="1224599"/>
              <a:ext cx="1721700" cy="861000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5"/>
            <p:cNvSpPr txBox="1"/>
            <p:nvPr/>
          </p:nvSpPr>
          <p:spPr>
            <a:xfrm>
              <a:off x="4613055" y="1224599"/>
              <a:ext cx="1721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75" lIns="12375" spcFirstLastPara="1" rIns="12375" wrap="square" tIns="1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rebuchet MS"/>
                <a:buNone/>
              </a:pPr>
              <a:r>
                <a:rPr lang="en" sz="20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Game 3</a:t>
              </a:r>
              <a:endParaRPr sz="11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and Sponsor Presentation </a:t>
            </a:r>
            <a:endParaRPr/>
          </a:p>
        </p:txBody>
      </p:sp>
      <p:sp>
        <p:nvSpPr>
          <p:cNvPr id="353" name="Google Shape;35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Botts Innovative Research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>
            <p:ph type="ctrTitle"/>
          </p:nvPr>
        </p:nvSpPr>
        <p:spPr>
          <a:xfrm>
            <a:off x="272350" y="842125"/>
            <a:ext cx="8520600" cy="14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" sz="4000"/>
              <a:t>Intro to OpenSensorHub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360" name="Google Shape;360;p57"/>
          <p:cNvSpPr txBox="1"/>
          <p:nvPr/>
        </p:nvSpPr>
        <p:spPr>
          <a:xfrm>
            <a:off x="1118425" y="2978125"/>
            <a:ext cx="6675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300">
                <a:solidFill>
                  <a:srgbClr val="EF6924"/>
                </a:solidFill>
              </a:rPr>
              <a:t>Dr. Mike Botts</a:t>
            </a:r>
            <a:endParaRPr b="1" i="1" sz="2300">
              <a:solidFill>
                <a:srgbClr val="EF692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300">
                <a:solidFill>
                  <a:srgbClr val="EF6924"/>
                </a:solidFill>
              </a:rPr>
              <a:t>Code.Sip.Repeat</a:t>
            </a:r>
            <a:endParaRPr b="1" i="1" sz="2300">
              <a:solidFill>
                <a:srgbClr val="EF692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300">
                <a:solidFill>
                  <a:srgbClr val="EF6924"/>
                </a:solidFill>
              </a:rPr>
              <a:t>Dec 2023</a:t>
            </a:r>
            <a:endParaRPr b="1" i="1" sz="2300">
              <a:solidFill>
                <a:srgbClr val="EF6924"/>
              </a:solidFill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6825" y="3386338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25" y="3384425"/>
            <a:ext cx="1375425" cy="1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539850" y="4536175"/>
            <a:ext cx="7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364" name="Google Shape;364;p57"/>
          <p:cNvSpPr txBox="1"/>
          <p:nvPr/>
        </p:nvSpPr>
        <p:spPr>
          <a:xfrm>
            <a:off x="7197709" y="4536175"/>
            <a:ext cx="19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OpenSensorHub.org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238950" y="709338"/>
            <a:ext cx="86661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Open source, open standard software platform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Provides a common language for “speaking” with sensors, processes, and actuators (“discover, sense, think, act”)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helpe</a:t>
            </a:r>
            <a:r>
              <a:rPr lang="en" sz="1600">
                <a:solidFill>
                  <a:srgbClr val="000000"/>
                </a:solidFill>
              </a:rPr>
              <a:t>rs: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</a:rPr>
              <a:t>Core OSH (storing and streaming of data </a:t>
            </a:r>
            <a:r>
              <a:rPr lang="en" sz="1600">
                <a:solidFill>
                  <a:schemeClr val="dk1"/>
                </a:solidFill>
              </a:rPr>
              <a:t>in JSON, CSV, XML, or binary</a:t>
            </a:r>
            <a:r>
              <a:rPr lang="en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</a:rPr>
              <a:t>Sensor drivers (in Java or Python)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</a:rPr>
              <a:t>Visually display data in Dashboards, COPs, charts  (Javascript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71" name="Google Shape;371;p58"/>
          <p:cNvSpPr txBox="1"/>
          <p:nvPr>
            <p:ph type="title"/>
          </p:nvPr>
        </p:nvSpPr>
        <p:spPr>
          <a:xfrm>
            <a:off x="141450" y="-12175"/>
            <a:ext cx="88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</a:rPr>
              <a:t>What is OSH and what can it do for me?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72" name="Google Shape;372;p58"/>
          <p:cNvSpPr txBox="1"/>
          <p:nvPr>
            <p:ph type="title"/>
          </p:nvPr>
        </p:nvSpPr>
        <p:spPr>
          <a:xfrm>
            <a:off x="148200" y="4874550"/>
            <a:ext cx="8847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150">
                <a:solidFill>
                  <a:schemeClr val="lt1"/>
                </a:solidFill>
              </a:rPr>
              <a:t>U N C L A S S I F I E D</a:t>
            </a:r>
            <a:endParaRPr b="1" sz="1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9"/>
          <p:cNvPicPr preferRelativeResize="0"/>
          <p:nvPr/>
        </p:nvPicPr>
        <p:blipFill rotWithShape="1">
          <a:blip r:embed="rId4">
            <a:alphaModFix/>
          </a:blip>
          <a:srcRect b="2015" l="0" r="0" t="2015"/>
          <a:stretch/>
        </p:blipFill>
        <p:spPr>
          <a:xfrm>
            <a:off x="847500" y="543400"/>
            <a:ext cx="7756676" cy="43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9"/>
          <p:cNvSpPr txBox="1"/>
          <p:nvPr>
            <p:ph idx="4294967295" type="title"/>
          </p:nvPr>
        </p:nvSpPr>
        <p:spPr>
          <a:xfrm>
            <a:off x="148200" y="4874550"/>
            <a:ext cx="8847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150">
                <a:solidFill>
                  <a:schemeClr val="lt1"/>
                </a:solidFill>
              </a:rPr>
              <a:t>U N C L A S S I F I E D</a:t>
            </a:r>
            <a:endParaRPr b="1" sz="1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100" y="84650"/>
            <a:ext cx="1325425" cy="132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775" y="4192175"/>
            <a:ext cx="1803475" cy="5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449" y="793950"/>
            <a:ext cx="3689949" cy="38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1"/>
          <p:cNvSpPr txBox="1"/>
          <p:nvPr/>
        </p:nvSpPr>
        <p:spPr>
          <a:xfrm>
            <a:off x="5143325" y="1287525"/>
            <a:ext cx="34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Location and Track Dashboard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5" name="Google Shape;395;p61"/>
          <p:cNvSpPr txBox="1"/>
          <p:nvPr/>
        </p:nvSpPr>
        <p:spPr>
          <a:xfrm>
            <a:off x="5143325" y="832250"/>
            <a:ext cx="30636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Data Retrieval from OSH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6" name="Google Shape;396;p61"/>
          <p:cNvSpPr txBox="1"/>
          <p:nvPr/>
        </p:nvSpPr>
        <p:spPr>
          <a:xfrm>
            <a:off x="1157650" y="64975"/>
            <a:ext cx="70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Examples and Showcases </a:t>
            </a:r>
            <a:endParaRPr/>
          </a:p>
        </p:txBody>
      </p:sp>
      <p:sp>
        <p:nvSpPr>
          <p:cNvPr id="397" name="Google Shape;397;p61"/>
          <p:cNvSpPr txBox="1"/>
          <p:nvPr/>
        </p:nvSpPr>
        <p:spPr>
          <a:xfrm>
            <a:off x="5480600" y="2804175"/>
            <a:ext cx="34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Dashboard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5480600" y="2426675"/>
            <a:ext cx="34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Data Retrieval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9" name="Google Shape;399;p61"/>
          <p:cNvSpPr txBox="1"/>
          <p:nvPr/>
        </p:nvSpPr>
        <p:spPr>
          <a:xfrm>
            <a:off x="5232275" y="2169900"/>
            <a:ext cx="146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Showcases: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2"/>
          <p:cNvSpPr txBox="1"/>
          <p:nvPr>
            <p:ph type="title"/>
          </p:nvPr>
        </p:nvSpPr>
        <p:spPr>
          <a:xfrm>
            <a:off x="141450" y="-12175"/>
            <a:ext cx="88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</a:rPr>
              <a:t>AI/ML/CV Integration using OSH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275875" y="670625"/>
            <a:ext cx="42183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Processing can be managed from within any OSH node, and distributed across many nodes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Processing provided by libraries or “black-box” code can ingest input data from an OSH node and feed output into OSH nodes for management and standard access</a:t>
            </a:r>
            <a:endParaRPr/>
          </a:p>
        </p:txBody>
      </p:sp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72" y="707099"/>
            <a:ext cx="3956625" cy="2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50" y="2580575"/>
            <a:ext cx="4013399" cy="22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/>
        </p:nvSpPr>
        <p:spPr>
          <a:xfrm>
            <a:off x="5035688" y="3496900"/>
            <a:ext cx="334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Simple OpenCV computer vision model managed by OSH, used to recognize automobiles. Output could be reduced to DDIL-friendly geospatial locations.</a:t>
            </a:r>
            <a:endParaRPr sz="1100"/>
          </a:p>
        </p:txBody>
      </p:sp>
      <p:sp>
        <p:nvSpPr>
          <p:cNvPr id="410" name="Google Shape;410;p62"/>
          <p:cNvSpPr txBox="1"/>
          <p:nvPr>
            <p:ph type="title"/>
          </p:nvPr>
        </p:nvSpPr>
        <p:spPr>
          <a:xfrm>
            <a:off x="148200" y="4874550"/>
            <a:ext cx="8847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150">
                <a:solidFill>
                  <a:schemeClr val="lt1"/>
                </a:solidFill>
              </a:rPr>
              <a:t>U N C L A S S I F I E D</a:t>
            </a:r>
            <a:endParaRPr b="1" sz="1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 txBox="1"/>
          <p:nvPr>
            <p:ph type="title"/>
          </p:nvPr>
        </p:nvSpPr>
        <p:spPr>
          <a:xfrm>
            <a:off x="141450" y="-12175"/>
            <a:ext cx="88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lt1"/>
                </a:solidFill>
              </a:rPr>
              <a:t>AI/ML/CV Integration using OSH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275875" y="670625"/>
            <a:ext cx="42183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Processing can be managed from within any OSH node, and distributed across many nodes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Processing provided by libraries or “black-box” code can ingest input data from an OSH node and feed output into OSH nodes for management and standard access</a:t>
            </a:r>
            <a:endParaRPr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72" y="707099"/>
            <a:ext cx="3956625" cy="2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50" y="2580575"/>
            <a:ext cx="4013399" cy="22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/>
        </p:nvSpPr>
        <p:spPr>
          <a:xfrm>
            <a:off x="5035688" y="3496900"/>
            <a:ext cx="334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Simple OpenCV computer vision model managed by OSH, used to recognize automobiles. Output could be reduced to DDIL-friendly geospatial locations.</a:t>
            </a:r>
            <a:endParaRPr sz="1100"/>
          </a:p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148200" y="4874550"/>
            <a:ext cx="8847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150">
                <a:solidFill>
                  <a:schemeClr val="lt1"/>
                </a:solidFill>
              </a:rPr>
              <a:t>U N C L A S S I F I E D</a:t>
            </a:r>
            <a:endParaRPr b="1" sz="1150">
              <a:solidFill>
                <a:schemeClr val="lt1"/>
              </a:solidFill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ctrTitle"/>
          </p:nvPr>
        </p:nvSpPr>
        <p:spPr>
          <a:xfrm>
            <a:off x="383475" y="867594"/>
            <a:ext cx="8520600" cy="9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Agenda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311700" y="116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9" name="Google Shape;429;p64"/>
          <p:cNvSpPr txBox="1"/>
          <p:nvPr>
            <p:ph type="title"/>
          </p:nvPr>
        </p:nvSpPr>
        <p:spPr>
          <a:xfrm>
            <a:off x="311700" y="78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/>
              <a:t>Checkout additional public videos: </a:t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 u="sng">
                <a:solidFill>
                  <a:schemeClr val="hlink"/>
                </a:solidFill>
                <a:hlinkClick r:id="rId4"/>
              </a:rPr>
              <a:t>https://www.youtube.com/c/OpenSensorHubOrg2015/videos</a:t>
            </a:r>
            <a:r>
              <a:rPr b="1" lang="en" sz="2020"/>
              <a:t> </a:t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/>
              <a:t>Checkout the live recording of Connected-Systems: </a:t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/>
              <a:t>   </a:t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325" y="16007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325" y="346737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5"/>
          <p:cNvSpPr txBox="1"/>
          <p:nvPr>
            <p:ph idx="1" type="body"/>
          </p:nvPr>
        </p:nvSpPr>
        <p:spPr>
          <a:xfrm>
            <a:off x="357950" y="978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8" name="Google Shape;438;p65"/>
          <p:cNvSpPr txBox="1"/>
          <p:nvPr>
            <p:ph type="title"/>
          </p:nvPr>
        </p:nvSpPr>
        <p:spPr>
          <a:xfrm>
            <a:off x="163750" y="215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/>
              <a:t>We  are looking for Java and Javascript developers</a:t>
            </a:r>
            <a:endParaRPr b="1"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b="1" sz="202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b="1" lang="en" sz="1800"/>
              <a:t>positions: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https://botts-inc.com/jobs/</a:t>
            </a:r>
            <a:r>
              <a:rPr lang="en" sz="1800"/>
              <a:t>  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/>
              <a:t>response: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work@botts-inc.com</a:t>
            </a:r>
            <a:r>
              <a:rPr lang="en" sz="1800"/>
              <a:t> </a:t>
            </a:r>
            <a:endParaRPr b="1" sz="2020"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2700" y="6410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>
            <p:ph idx="1" type="body"/>
          </p:nvPr>
        </p:nvSpPr>
        <p:spPr>
          <a:xfrm>
            <a:off x="311700" y="116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mike.botts@botts-inc.com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(256) 652-0165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6" name="Google Shape;446;p66"/>
          <p:cNvSpPr txBox="1"/>
          <p:nvPr>
            <p:ph type="title"/>
          </p:nvPr>
        </p:nvSpPr>
        <p:spPr>
          <a:xfrm>
            <a:off x="311700" y="11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Any questions or comments?</a:t>
            </a:r>
            <a:endParaRPr b="1" sz="20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508001" y="2025650"/>
            <a:ext cx="64476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/>
              <a:t>Build the Data</a:t>
            </a:r>
            <a:endParaRPr/>
          </a:p>
        </p:txBody>
      </p:sp>
      <p:sp>
        <p:nvSpPr>
          <p:cNvPr id="452" name="Google Shape;452;p67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Define the Data Types that will be used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Data Type - Team</a:t>
            </a:r>
            <a:endParaRPr/>
          </a:p>
        </p:txBody>
      </p:sp>
      <p:sp>
        <p:nvSpPr>
          <p:cNvPr id="458" name="Google Shape;458;p68"/>
          <p:cNvSpPr txBox="1"/>
          <p:nvPr/>
        </p:nvSpPr>
        <p:spPr>
          <a:xfrm>
            <a:off x="986883" y="1447800"/>
            <a:ext cx="4936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#This datatype defines all of the data associated with a team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 team: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__init__(self, name, score):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self.name = name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self.score = score</a:t>
            </a:r>
            <a:endParaRPr sz="1100"/>
          </a:p>
        </p:txBody>
      </p:sp>
      <p:sp>
        <p:nvSpPr>
          <p:cNvPr id="459" name="Google Shape;459;p68"/>
          <p:cNvSpPr txBox="1"/>
          <p:nvPr/>
        </p:nvSpPr>
        <p:spPr>
          <a:xfrm>
            <a:off x="986883" y="3351049"/>
            <a:ext cx="4578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__init__ function is called every time an object is created from a class. The __init__ method lets the class initialize the object's attributes and serves no other purpose. It is only used within classes</a:t>
            </a:r>
            <a:endParaRPr sz="1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Data Type - Game</a:t>
            </a:r>
            <a:endParaRPr/>
          </a:p>
        </p:txBody>
      </p:sp>
      <p:sp>
        <p:nvSpPr>
          <p:cNvPr id="465" name="Google Shape;465;p69"/>
          <p:cNvSpPr txBox="1"/>
          <p:nvPr/>
        </p:nvSpPr>
        <p:spPr>
          <a:xfrm>
            <a:off x="508001" y="3404248"/>
            <a:ext cx="4578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Each game can only have 2 teams</a:t>
            </a:r>
            <a:endParaRPr sz="1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508001" y="1254504"/>
            <a:ext cx="45789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#This datatype defines all the data required for a game   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 game: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__init__(self, name1, name2):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self.team1 = team(name1, 0)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self.team2 = team(name2, 0)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self.period = ""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self.time = ""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Data Type - Game</a:t>
            </a:r>
            <a:endParaRPr/>
          </a:p>
        </p:txBody>
      </p:sp>
      <p:sp>
        <p:nvSpPr>
          <p:cNvPr id="472" name="Google Shape;472;p70"/>
          <p:cNvSpPr txBox="1"/>
          <p:nvPr/>
        </p:nvSpPr>
        <p:spPr>
          <a:xfrm>
            <a:off x="508001" y="1103963"/>
            <a:ext cx="62748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add some methods/functions to the game data type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#Method to update the score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updateScore(self, score1, score2):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self.team1.score = score1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self.team2.score = score2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#Method to udate the time left in the game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updateTime(self, period, time):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self.period = period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self.time = time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#Define a method to determine if 2 instances of this class object are equal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__eq__(self, other):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if not isinstance(other, game):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return NotImplemented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#Returns true if the name of both teams are the same and false otherwise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return self.team1.name == other.team1.name and self.team2.name == other.team2.name</a:t>
            </a:r>
            <a:endParaRPr sz="1100"/>
          </a:p>
        </p:txBody>
      </p:sp>
      <p:sp>
        <p:nvSpPr>
          <p:cNvPr id="473" name="Google Shape;473;p70"/>
          <p:cNvSpPr txBox="1"/>
          <p:nvPr/>
        </p:nvSpPr>
        <p:spPr>
          <a:xfrm>
            <a:off x="508001" y="4405298"/>
            <a:ext cx="4578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These methods are simple for the sake of time, but we could easily add some error checking to validate the input parameters.</a:t>
            </a:r>
            <a:endParaRPr sz="1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Data Type - Scoreboard</a:t>
            </a:r>
            <a:endParaRPr/>
          </a:p>
        </p:txBody>
      </p:sp>
      <p:sp>
        <p:nvSpPr>
          <p:cNvPr id="479" name="Google Shape;479;p71"/>
          <p:cNvSpPr txBox="1"/>
          <p:nvPr/>
        </p:nvSpPr>
        <p:spPr>
          <a:xfrm>
            <a:off x="508001" y="1103963"/>
            <a:ext cx="18756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 scoreboard: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__init__(self):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self.games = []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B0F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71"/>
          <p:cNvSpPr txBox="1"/>
          <p:nvPr/>
        </p:nvSpPr>
        <p:spPr>
          <a:xfrm>
            <a:off x="4279978" y="2244065"/>
            <a:ext cx="4578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#Update a game that is already in the list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updateGame(self, match):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z = 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for i in self.games: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if match == i: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self.games[z] = match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z +=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#Check to see if the game is already in the list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findGame(self, match):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for i in self.games: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if match == i: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return True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return False</a:t>
            </a:r>
            <a:endParaRPr sz="1100"/>
          </a:p>
        </p:txBody>
      </p:sp>
      <p:sp>
        <p:nvSpPr>
          <p:cNvPr id="481" name="Google Shape;481;p71"/>
          <p:cNvSpPr txBox="1"/>
          <p:nvPr/>
        </p:nvSpPr>
        <p:spPr>
          <a:xfrm>
            <a:off x="658619" y="2071438"/>
            <a:ext cx="3506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B0F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#Add a new game to the scoreboard object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addGame(self, match):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self.games.append(match)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#remove a game from the scoreboard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removeGame(self, match):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self.games.remove(match)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#get the info for a particular game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getGame(self, i):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return self.games[i]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    #Delete all of the games in the list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def deleteGames(self):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self.games.clear()</a:t>
            </a:r>
            <a:endParaRPr sz="1100"/>
          </a:p>
        </p:txBody>
      </p:sp>
      <p:sp>
        <p:nvSpPr>
          <p:cNvPr id="482" name="Google Shape;482;p71"/>
          <p:cNvSpPr txBox="1"/>
          <p:nvPr/>
        </p:nvSpPr>
        <p:spPr>
          <a:xfrm>
            <a:off x="1844798" y="1823186"/>
            <a:ext cx="4578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add some methods to the scoreboard data type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508001" y="2025650"/>
            <a:ext cx="64476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/>
              <a:t>Retrieve the Data</a:t>
            </a:r>
            <a:endParaRPr/>
          </a:p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Build the method of populating the data objects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508001" y="2025650"/>
            <a:ext cx="64476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</a:pPr>
            <a:r>
              <a:rPr lang="en"/>
              <a:t>Output the Data</a:t>
            </a:r>
            <a:endParaRPr/>
          </a:p>
        </p:txBody>
      </p:sp>
      <p:sp>
        <p:nvSpPr>
          <p:cNvPr id="494" name="Google Shape;494;p73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Build the scoreboard display where the data will be displayed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311700" y="744575"/>
            <a:ext cx="8520600" cy="12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Welcome from host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Jason Bradshaw, Code.Sip.Repeat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and Sponsor Presentation </a:t>
            </a:r>
            <a:endParaRPr/>
          </a:p>
        </p:txBody>
      </p:sp>
      <p:sp>
        <p:nvSpPr>
          <p:cNvPr id="500" name="Google Shape;500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BDPA Huntsville Chapter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ctrTitle"/>
          </p:nvPr>
        </p:nvSpPr>
        <p:spPr>
          <a:xfrm>
            <a:off x="348950" y="176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BDPA Huntsville </a:t>
            </a:r>
            <a:r>
              <a:rPr lang="en"/>
              <a:t>Chapter </a:t>
            </a:r>
            <a:endParaRPr/>
          </a:p>
        </p:txBody>
      </p:sp>
      <p:sp>
        <p:nvSpPr>
          <p:cNvPr id="506" name="Google Shape;506;p75"/>
          <p:cNvSpPr txBox="1"/>
          <p:nvPr>
            <p:ph idx="1" type="subTitle"/>
          </p:nvPr>
        </p:nvSpPr>
        <p:spPr>
          <a:xfrm>
            <a:off x="311700" y="3234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https://www.bdpahsv.org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 and Survey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ctrTitle"/>
          </p:nvPr>
        </p:nvSpPr>
        <p:spPr>
          <a:xfrm>
            <a:off x="311700" y="744575"/>
            <a:ext cx="4956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Instructor</a:t>
            </a:r>
            <a:endParaRPr/>
          </a:p>
        </p:txBody>
      </p:sp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311700" y="2834125"/>
            <a:ext cx="49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Mr. Richard Richardson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900" y="209825"/>
            <a:ext cx="2719374" cy="36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900" y="208363"/>
            <a:ext cx="2719377" cy="362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>
            <p:ph type="ctrTitle"/>
          </p:nvPr>
        </p:nvSpPr>
        <p:spPr>
          <a:xfrm>
            <a:off x="1130300" y="1803401"/>
            <a:ext cx="5825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</a:pPr>
            <a:r>
              <a:rPr lang="en"/>
              <a:t>Interactive Scoreboard</a:t>
            </a:r>
            <a:endParaRPr/>
          </a:p>
        </p:txBody>
      </p:sp>
      <p:sp>
        <p:nvSpPr>
          <p:cNvPr id="276" name="Google Shape;276;p49"/>
          <p:cNvSpPr txBox="1"/>
          <p:nvPr>
            <p:ph idx="1" type="subTitle"/>
          </p:nvPr>
        </p:nvSpPr>
        <p:spPr>
          <a:xfrm>
            <a:off x="1130300" y="3038125"/>
            <a:ext cx="5825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By Richard Richardson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Getting Started </a:t>
            </a:r>
            <a:r>
              <a:rPr lang="en"/>
              <a:t>the</a:t>
            </a:r>
            <a:r>
              <a:rPr lang="en"/>
              <a:t> Anaconda Environment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Systems Engineering Overview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Review Object Oriented Programming Principles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Build the data types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Import the data</a:t>
            </a:r>
            <a:endParaRPr/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</a:pPr>
            <a:r>
              <a:rPr lang="en"/>
              <a:t>Output the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System Engineering Overview</a:t>
            </a:r>
            <a:endParaRPr/>
          </a:p>
        </p:txBody>
      </p:sp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0350" lvl="0" marL="254000" rtl="0" algn="l">
              <a:spcBef>
                <a:spcPts val="0"/>
              </a:spcBef>
              <a:spcAft>
                <a:spcPts val="0"/>
              </a:spcAft>
              <a:buSzPts val="11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Most systems are data centric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Data In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Manipulate Data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Data Out</a:t>
            </a:r>
            <a:endParaRPr/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9" name="Google Shape;289;p51"/>
          <p:cNvSpPr/>
          <p:nvPr/>
        </p:nvSpPr>
        <p:spPr>
          <a:xfrm>
            <a:off x="2989053" y="3519578"/>
            <a:ext cx="1818000" cy="78930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</a:t>
            </a:r>
            <a:endParaRPr sz="1100"/>
          </a:p>
        </p:txBody>
      </p:sp>
      <p:cxnSp>
        <p:nvCxnSpPr>
          <p:cNvPr id="290" name="Google Shape;290;p51"/>
          <p:cNvCxnSpPr>
            <a:endCxn id="289" idx="1"/>
          </p:cNvCxnSpPr>
          <p:nvPr/>
        </p:nvCxnSpPr>
        <p:spPr>
          <a:xfrm>
            <a:off x="1701453" y="3914228"/>
            <a:ext cx="12876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" name="Google Shape;291;p51"/>
          <p:cNvCxnSpPr>
            <a:stCxn id="289" idx="3"/>
          </p:cNvCxnSpPr>
          <p:nvPr/>
        </p:nvCxnSpPr>
        <p:spPr>
          <a:xfrm>
            <a:off x="4807053" y="3914228"/>
            <a:ext cx="10677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p51"/>
          <p:cNvSpPr txBox="1"/>
          <p:nvPr/>
        </p:nvSpPr>
        <p:spPr>
          <a:xfrm>
            <a:off x="1931792" y="3626931"/>
            <a:ext cx="690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In</a:t>
            </a:r>
            <a:endParaRPr sz="1100"/>
          </a:p>
        </p:txBody>
      </p:sp>
      <p:sp>
        <p:nvSpPr>
          <p:cNvPr id="293" name="Google Shape;293;p51"/>
          <p:cNvSpPr txBox="1"/>
          <p:nvPr/>
        </p:nvSpPr>
        <p:spPr>
          <a:xfrm>
            <a:off x="4995662" y="3626931"/>
            <a:ext cx="827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Out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System Engineering Overview</a:t>
            </a:r>
            <a:endParaRPr/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i="0" lang="en" sz="18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Steps to building a system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i="0" lang="en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Define the data the system will operate on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i="0" lang="en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Define where the data will come from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Define what the system will do with the data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i="0" lang="en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Define where the data goes</a:t>
            </a:r>
            <a:endParaRPr/>
          </a:p>
        </p:txBody>
      </p:sp>
      <p:sp>
        <p:nvSpPr>
          <p:cNvPr id="300" name="Google Shape;300;p52"/>
          <p:cNvSpPr/>
          <p:nvPr/>
        </p:nvSpPr>
        <p:spPr>
          <a:xfrm>
            <a:off x="2885536" y="3674853"/>
            <a:ext cx="1686300" cy="78270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</a:t>
            </a:r>
            <a:endParaRPr sz="1100"/>
          </a:p>
        </p:txBody>
      </p:sp>
      <p:sp>
        <p:nvSpPr>
          <p:cNvPr id="301" name="Google Shape;301;p52"/>
          <p:cNvSpPr/>
          <p:nvPr/>
        </p:nvSpPr>
        <p:spPr>
          <a:xfrm>
            <a:off x="685800" y="3502211"/>
            <a:ext cx="892800" cy="353700"/>
          </a:xfrm>
          <a:prstGeom prst="ellipse">
            <a:avLst/>
          </a:prstGeom>
          <a:solidFill>
            <a:schemeClr val="accent3"/>
          </a:solidFill>
          <a:ln cap="rnd" cmpd="sng" w="19050">
            <a:solidFill>
              <a:srgbClr val="614E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Storage</a:t>
            </a:r>
            <a:endParaRPr sz="1100"/>
          </a:p>
        </p:txBody>
      </p:sp>
      <p:sp>
        <p:nvSpPr>
          <p:cNvPr id="302" name="Google Shape;302;p52"/>
          <p:cNvSpPr/>
          <p:nvPr/>
        </p:nvSpPr>
        <p:spPr>
          <a:xfrm>
            <a:off x="685800" y="4116731"/>
            <a:ext cx="892800" cy="353700"/>
          </a:xfrm>
          <a:prstGeom prst="ellipse">
            <a:avLst/>
          </a:prstGeom>
          <a:solidFill>
            <a:schemeClr val="accent3"/>
          </a:solidFill>
          <a:ln cap="rnd" cmpd="sng" w="19050">
            <a:solidFill>
              <a:srgbClr val="614E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Storage</a:t>
            </a:r>
            <a:endParaRPr sz="1100"/>
          </a:p>
        </p:txBody>
      </p:sp>
      <p:cxnSp>
        <p:nvCxnSpPr>
          <p:cNvPr id="303" name="Google Shape;303;p52"/>
          <p:cNvCxnSpPr>
            <a:stCxn id="302" idx="6"/>
            <a:endCxn id="300" idx="1"/>
          </p:cNvCxnSpPr>
          <p:nvPr/>
        </p:nvCxnSpPr>
        <p:spPr>
          <a:xfrm flipH="1" rot="10800000">
            <a:off x="1578600" y="4066181"/>
            <a:ext cx="1306800" cy="2274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p52"/>
          <p:cNvCxnSpPr>
            <a:stCxn id="301" idx="6"/>
            <a:endCxn id="300" idx="1"/>
          </p:cNvCxnSpPr>
          <p:nvPr/>
        </p:nvCxnSpPr>
        <p:spPr>
          <a:xfrm>
            <a:off x="1578600" y="3679061"/>
            <a:ext cx="1306800" cy="3870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52"/>
          <p:cNvSpPr/>
          <p:nvPr/>
        </p:nvSpPr>
        <p:spPr>
          <a:xfrm>
            <a:off x="5829300" y="3818663"/>
            <a:ext cx="1126200" cy="5007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 cap="rnd" cmpd="sng" w="19050">
            <a:solidFill>
              <a:srgbClr val="5213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Display</a:t>
            </a:r>
            <a:endParaRPr sz="1100"/>
          </a:p>
        </p:txBody>
      </p:sp>
      <p:cxnSp>
        <p:nvCxnSpPr>
          <p:cNvPr id="306" name="Google Shape;306;p52"/>
          <p:cNvCxnSpPr>
            <a:stCxn id="300" idx="3"/>
            <a:endCxn id="305" idx="2"/>
          </p:cNvCxnSpPr>
          <p:nvPr/>
        </p:nvCxnSpPr>
        <p:spPr>
          <a:xfrm>
            <a:off x="4571836" y="4066203"/>
            <a:ext cx="1257600" cy="27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"/>
              <a:t>Object Oriented Programming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55111" lvl="0" marL="254000" rtl="0" algn="l">
              <a:spcBef>
                <a:spcPts val="0"/>
              </a:spcBef>
              <a:spcAft>
                <a:spcPts val="0"/>
              </a:spcAft>
              <a:buSzPct val="78571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Object-oriented programming is a programming paradigm, or classification, that organizes a group of data attributes with functions or methods into a unit, known as an object</a:t>
            </a:r>
            <a:endParaRPr/>
          </a:p>
          <a:p>
            <a:pPr indent="-255111" lvl="0" marL="254000" rtl="0" algn="l">
              <a:spcBef>
                <a:spcPts val="800"/>
              </a:spcBef>
              <a:spcAft>
                <a:spcPts val="0"/>
              </a:spcAft>
              <a:buSzPct val="78571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Typically, OOP languages are class-based, meaning a class defines the data attributes and functions as a blueprint for creating objects</a:t>
            </a:r>
            <a:endParaRPr/>
          </a:p>
          <a:p>
            <a:pPr indent="-255111" lvl="0" marL="254000" rtl="0" algn="l">
              <a:spcBef>
                <a:spcPts val="800"/>
              </a:spcBef>
              <a:spcAft>
                <a:spcPts val="0"/>
              </a:spcAft>
              <a:buSzPct val="78571"/>
              <a:buChar char="►"/>
            </a:pPr>
            <a:r>
              <a:rPr b="1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Class:</a:t>
            </a: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 A class is a data type that provides a framework for creating objects</a:t>
            </a:r>
            <a:endParaRPr/>
          </a:p>
          <a:p>
            <a:pPr indent="-223837" lvl="1" marL="558800" rtl="0" algn="l">
              <a:spcBef>
                <a:spcPts val="800"/>
              </a:spcBef>
              <a:spcAft>
                <a:spcPts val="0"/>
              </a:spcAft>
              <a:buSzPct val="83333"/>
              <a:buChar char="►"/>
            </a:pPr>
            <a:r>
              <a:rPr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Use to define common characteristics among many elements</a:t>
            </a:r>
            <a:endParaRPr/>
          </a:p>
          <a:p>
            <a:pPr indent="-223837" lvl="1" marL="558800" rtl="0" algn="l">
              <a:spcBef>
                <a:spcPts val="800"/>
              </a:spcBef>
              <a:spcAft>
                <a:spcPts val="0"/>
              </a:spcAft>
              <a:buSzPct val="83333"/>
              <a:buChar char="►"/>
            </a:pPr>
            <a:r>
              <a:rPr lang="en"/>
              <a:t>A Human has a name, birthdate, social security number, birthplace, etc</a:t>
            </a:r>
            <a:endParaRPr/>
          </a:p>
          <a:p>
            <a:pPr indent="-255111" lvl="0" marL="254000" rtl="0" algn="l">
              <a:spcBef>
                <a:spcPts val="800"/>
              </a:spcBef>
              <a:spcAft>
                <a:spcPts val="0"/>
              </a:spcAft>
              <a:buSzPct val="78571"/>
              <a:buChar char="►"/>
            </a:pPr>
            <a:r>
              <a:rPr b="1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Object:</a:t>
            </a: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 In OOP, an object represents an instance, or creation, of a class</a:t>
            </a:r>
            <a:endParaRPr/>
          </a:p>
          <a:p>
            <a:pPr indent="-223837" lvl="1" marL="558800" rtl="0" algn="l">
              <a:spcBef>
                <a:spcPts val="800"/>
              </a:spcBef>
              <a:spcAft>
                <a:spcPts val="0"/>
              </a:spcAft>
              <a:buSzPct val="83333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Inherits the common characteristics defined by the class</a:t>
            </a:r>
            <a:endParaRPr/>
          </a:p>
          <a:p>
            <a:pPr indent="-223837" lvl="1" marL="558800" rtl="0" algn="l">
              <a:spcBef>
                <a:spcPts val="800"/>
              </a:spcBef>
              <a:spcAft>
                <a:spcPts val="0"/>
              </a:spcAft>
              <a:buSzPct val="83333"/>
              <a:buChar char="►"/>
            </a:pPr>
            <a:r>
              <a:rPr b="0" i="0"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Richard is a human and therefore has all of the common characteristics</a:t>
            </a:r>
            <a:endParaRPr/>
          </a:p>
          <a:p>
            <a:pPr indent="-223837" lvl="1" marL="558800" rtl="0" algn="l">
              <a:spcBef>
                <a:spcPts val="800"/>
              </a:spcBef>
              <a:spcAft>
                <a:spcPts val="0"/>
              </a:spcAft>
              <a:buSzPct val="83333"/>
              <a:buChar char="►"/>
            </a:pPr>
            <a:r>
              <a:rPr lang="en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Defines Richards specific characteristics</a:t>
            </a:r>
            <a:endParaRPr b="0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